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4" r:id="rId4"/>
    <p:sldId id="273" r:id="rId5"/>
    <p:sldId id="267" r:id="rId6"/>
    <p:sldId id="268" r:id="rId7"/>
    <p:sldId id="277" r:id="rId8"/>
    <p:sldId id="262" r:id="rId9"/>
    <p:sldId id="278" r:id="rId10"/>
    <p:sldId id="280" r:id="rId11"/>
    <p:sldId id="261" r:id="rId12"/>
    <p:sldId id="269" r:id="rId13"/>
    <p:sldId id="264" r:id="rId14"/>
    <p:sldId id="258" r:id="rId15"/>
    <p:sldId id="272" r:id="rId16"/>
    <p:sldId id="25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7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7" Type="http://schemas.openxmlformats.org/officeDocument/2006/relationships/image" Target="../media/image3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29.gif"/><Relationship Id="rId7" Type="http://schemas.openxmlformats.org/officeDocument/2006/relationships/image" Target="../media/image4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27801" y="476672"/>
            <a:ext cx="7776864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«</a:t>
            </a:r>
            <a:r>
              <a:rPr kumimoji="0" lang="ru-RU" sz="5400" b="1" u="none" strike="noStrike" kern="1200" normalizeH="0" baseline="0" noProof="0" dirty="0" smtClean="0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ПОДВОДНЫЙ МИР»</a:t>
            </a:r>
            <a:endParaRPr kumimoji="0" lang="ru-RU" sz="4400" b="1" u="none" strike="noStrike" kern="1200" normalizeH="0" baseline="0" noProof="0" dirty="0">
              <a:ln w="5080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60256"/>
            <a:ext cx="5711602" cy="1368152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 indent="180000">
              <a:spcBef>
                <a:spcPts val="0"/>
              </a:spcBef>
              <a:spcAft>
                <a:spcPts val="0"/>
              </a:spcAft>
            </a:pPr>
            <a:endParaRPr lang="ru-RU" sz="2400" b="1" i="1" dirty="0" smtClean="0">
              <a:solidFill>
                <a:srgbClr val="002060"/>
              </a:solidFill>
              <a:latin typeface="a_CityNova" panose="02060806040706090203" pitchFamily="18" charset="-52"/>
              <a:ea typeface="Calibri"/>
              <a:cs typeface="Times New Roman"/>
            </a:endParaRPr>
          </a:p>
          <a:p>
            <a:pPr indent="180000">
              <a:spcBef>
                <a:spcPts val="0"/>
              </a:spcBef>
              <a:spcAft>
                <a:spcPts val="0"/>
              </a:spcAft>
            </a:pPr>
            <a:r>
              <a:rPr lang="ru-RU" sz="2400" b="1" i="1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МАДОУ </a:t>
            </a:r>
            <a:r>
              <a:rPr lang="ru-RU" sz="2400" b="1" i="1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«Д</a:t>
            </a:r>
            <a:r>
              <a:rPr lang="ru-RU" sz="2400" b="1" i="1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етский </a:t>
            </a:r>
            <a:r>
              <a:rPr lang="ru-RU" sz="2400" b="1" i="1" dirty="0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сад </a:t>
            </a:r>
            <a:r>
              <a:rPr lang="ru-RU" sz="2400" b="1" i="1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№</a:t>
            </a:r>
            <a:r>
              <a:rPr lang="ru-RU" sz="2400" b="1" i="1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19»</a:t>
            </a:r>
            <a:endParaRPr lang="ru-RU" sz="2400" b="1" i="1" dirty="0" smtClean="0">
              <a:solidFill>
                <a:srgbClr val="002060"/>
              </a:solidFill>
              <a:latin typeface="a_CityNova" panose="02060806040706090203" pitchFamily="18" charset="-52"/>
              <a:ea typeface="Calibri"/>
              <a:cs typeface="Times New Roman"/>
            </a:endParaRPr>
          </a:p>
          <a:p>
            <a:pPr indent="180000">
              <a:spcBef>
                <a:spcPts val="0"/>
              </a:spcBef>
              <a:spcAft>
                <a:spcPts val="0"/>
              </a:spcAft>
            </a:pPr>
            <a:endParaRPr lang="ru-RU" sz="1800" b="1" i="1" dirty="0" smtClean="0">
              <a:solidFill>
                <a:srgbClr val="002060"/>
              </a:solidFill>
              <a:latin typeface="a_CityNova" panose="02060806040706090203" pitchFamily="18" charset="-52"/>
              <a:ea typeface="Calibri"/>
              <a:cs typeface="Times New Roman"/>
            </a:endParaRPr>
          </a:p>
          <a:p>
            <a:pPr indent="180000">
              <a:spcBef>
                <a:spcPts val="0"/>
              </a:spcBef>
              <a:spcAft>
                <a:spcPts val="0"/>
              </a:spcAft>
            </a:pPr>
            <a:r>
              <a:rPr lang="ru-RU" sz="1800" b="1" i="1" dirty="0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Подготовила воспитатель младшей группы </a:t>
            </a:r>
          </a:p>
          <a:p>
            <a:pPr indent="180000">
              <a:spcBef>
                <a:spcPts val="0"/>
              </a:spcBef>
              <a:spcAft>
                <a:spcPts val="0"/>
              </a:spcAft>
            </a:pPr>
            <a:r>
              <a:rPr lang="ru-RU" sz="1800" b="1" i="1" dirty="0" err="1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Мусатова</a:t>
            </a:r>
            <a:r>
              <a:rPr lang="ru-RU" sz="1800" b="1" i="1" dirty="0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 Оксана Михайловна</a:t>
            </a:r>
            <a:endParaRPr lang="ru-RU" sz="1800" b="1" dirty="0" smtClean="0">
              <a:solidFill>
                <a:srgbClr val="002060"/>
              </a:solidFill>
              <a:latin typeface="a_CityNova" panose="02060806040706090203" pitchFamily="18" charset="-52"/>
              <a:ea typeface="Calibri"/>
              <a:cs typeface="Times New Roman"/>
            </a:endParaRPr>
          </a:p>
          <a:p>
            <a:pPr indent="450215">
              <a:spcBef>
                <a:spcPts val="0"/>
              </a:spcBef>
              <a:spcAft>
                <a:spcPts val="0"/>
              </a:spcAft>
            </a:pPr>
            <a:endParaRPr lang="ru-RU" sz="1800" b="1" i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spcBef>
                <a:spcPts val="0"/>
              </a:spcBef>
              <a:buNone/>
            </a:pPr>
            <a:endParaRPr lang="ru-RU" sz="2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ÐÐ°ÑÑÐ¸Ð½ÐºÐ¸ Ð¿Ð¾ Ð·Ð°Ð¿ÑÐ¾ÑÑ ÐºÐ»Ð¸Ð¿Ð°ÑÑ ÑÑÐ±ÐºÐ¸ Ð½Ð° Ð¿ÑÐ¾Ð·ÑÐ°ÑÐ½Ð¾Ð¼ ÑÐ¾Ð½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1042">
            <a:off x="225183" y="1471590"/>
            <a:ext cx="1605236" cy="821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ÐÐ°ÑÑÐ¸Ð½ÐºÐ¸ Ð¿Ð¾ Ð·Ð°Ð¿ÑÐ¾ÑÑ ÐºÐ»Ð¸Ð¿Ð°ÑÑ ÑÑÐ±ÐºÐ¸  ÐÐÐÐÐ ÐÐ¡ÐÐ Ð½Ð° Ð¿ÑÐ¾Ð·ÑÐ°ÑÐ½Ð¾Ð¼ ÑÐ¾Ð½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680" y="5013176"/>
            <a:ext cx="2318323" cy="1932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532120"/>
            <a:ext cx="1885950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ÐÐ¾ÑÐ¾Ð¶ÐµÐµ Ð¸Ð·Ð¾Ð±ÑÐ°Ð¶ÐµÐ½Ð¸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81647"/>
            <a:ext cx="1475656" cy="8936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226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98751" y="346556"/>
            <a:ext cx="8712968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Система мероприятий с детьми.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Образовательно-практическая часть.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u="sng" dirty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Утренний </a:t>
            </a:r>
            <a:r>
              <a:rPr lang="ru-RU" sz="1600" b="1" u="sng" dirty="0" smtClean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круг </a:t>
            </a:r>
            <a:r>
              <a:rPr lang="ru-RU" sz="1600" b="1" u="sng" dirty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«Начало дня»:</a:t>
            </a:r>
            <a:endParaRPr lang="ru-RU" sz="1600" dirty="0">
              <a:solidFill>
                <a:srgbClr val="0066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Беседы: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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 подводном мире (знакомство с подводными обитателями);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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 подводном мире (закрепление знаний детей о подводных обитателях);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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«Зачем нужно чистить аквариум», «Водоёмы», «Зачем рыбке плавники и хвост?»;</a:t>
            </a:r>
            <a:r>
              <a:rPr lang="ru-RU" sz="1600" b="1" i="1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«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Как дышит рыбка?»</a:t>
            </a:r>
            <a:r>
              <a:rPr lang="ru-RU" sz="1600" b="1" i="1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, «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Чем питается?», </a:t>
            </a:r>
            <a:r>
              <a:rPr lang="ru-RU" sz="1600" b="1" i="1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«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Какие бывают рыбы?»,</a:t>
            </a:r>
            <a:r>
              <a:rPr lang="ru-RU" sz="1600" b="1" i="1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«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Как рыбки спят?».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Рассматривание предметных картинок «Рыбы».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Рассматривание сюжетных картинок «Подводные обитатели».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Дидактическая игра «Поймай рыбку».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Чтение стихов, отгадывание загадок по теме.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Пальчиковая игра «Рыбки», </a:t>
            </a:r>
            <a:endParaRPr lang="ru-RU" sz="1600" dirty="0" smtClean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пальчиковая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гимнастика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Маленькая лодочка».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Подвижные игры: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Караси и щука», «Удочка».</a:t>
            </a: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3760" y="5532120"/>
            <a:ext cx="2160240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323" y="5252514"/>
            <a:ext cx="1077771" cy="1064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864" y="116632"/>
            <a:ext cx="1800860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779520"/>
            <a:ext cx="1995805" cy="1752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308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661248"/>
            <a:ext cx="1885950" cy="13258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61482" y="227959"/>
            <a:ext cx="8501849" cy="370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1600" b="1" u="sng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Литературный центр</a:t>
            </a:r>
            <a:r>
              <a:rPr lang="ru-RU" sz="1600" b="1" u="sng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:</a:t>
            </a: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endParaRPr lang="ru-RU" sz="1600" b="1" u="sng" dirty="0" smtClean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i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Разучивание пословиц и поговорок о рыбах, отгадывание загадок.</a:t>
            </a:r>
            <a:br>
              <a:rPr lang="ru-RU" sz="1600" i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Заучивание стихотворения В. Степанова «Кот рыболов». 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Чтение художественной литературы: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стихотворение И. </a:t>
            </a:r>
            <a:r>
              <a:rPr lang="ru-RU" sz="1600" dirty="0" err="1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Токмакова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«Рыбка, рыбка, где ты спишь?», Пермяк «Первая рыбка», С. </a:t>
            </a:r>
            <a:r>
              <a:rPr lang="ru-RU" sz="1600" dirty="0" err="1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Сахарнов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 «Кто в море живёт»,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«Морские сказки», Е. Белозеров «Карасик», Г. Сапгир «Щука», </a:t>
            </a:r>
          </a:p>
          <a:p>
            <a:pPr marL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Е. </a:t>
            </a:r>
            <a:r>
              <a:rPr lang="ru-RU" sz="1600" dirty="0" err="1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Стеквашова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«Рыбалка», А. С. Пушкин «Сказка о золотой рыбке»;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русские народные сказки «По щучьему веленью», «Волк и лиса»; 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Рассматривание иллюстраций книги «Моря – синий цвет Земли».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 descr="ÐÐ°ÑÑÐ¸Ð½ÐºÐ¸ Ð¿Ð¾ Ð·Ð°Ð¿ÑÐ¾ÑÑ ÐºÐ»Ð¸Ð¿Ð°ÑÑ ÑÑÐ±ÐºÐ¸ Ð½Ð° Ð¿ÑÐ¾Ð·ÑÐ°ÑÐ½Ð¾Ð¼ ÑÐ¾Ð½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8905" y="3717032"/>
            <a:ext cx="1476164" cy="976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558420"/>
            <a:ext cx="1103759" cy="12712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954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259632" y="188640"/>
            <a:ext cx="7704856" cy="1680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1600" b="1" u="sng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Центр искусства</a:t>
            </a:r>
            <a:r>
              <a:rPr lang="ru-RU" sz="1600" b="1" u="sng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Лепка: «Рыбка».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Аппликация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«Аквариумные рыбки».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Рисование: «Разноцветные рыбки», «Аквариум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».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11" name="Рисунок 10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513" y="2152254"/>
            <a:ext cx="1717623" cy="1994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ÐÐ°ÑÑÐ¸Ð½ÐºÐ¸ Ð¿Ð¾ Ð·Ð°Ð¿ÑÐ¾ÑÑ ÐºÐ»Ð¸Ð¿Ð°ÑÑ ÑÑÐ±ÐºÐ¸ Ð½Ð° Ð¿ÑÐ¾Ð·ÑÐ°ÑÐ½Ð¾Ð¼ ÑÐ¾Ð½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209" y="949729"/>
            <a:ext cx="1356360" cy="1537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48" y="3473252"/>
            <a:ext cx="3614625" cy="27109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93" y="3485008"/>
            <a:ext cx="3851920" cy="288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475656" y="260648"/>
            <a:ext cx="6912768" cy="126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4029075" algn="l"/>
              </a:tabLst>
            </a:pPr>
            <a:r>
              <a:rPr lang="ru-RU" b="1" dirty="0">
                <a:ea typeface="Calibri"/>
                <a:cs typeface="Times New Roman"/>
              </a:rPr>
              <a:t> </a:t>
            </a:r>
            <a:r>
              <a:rPr lang="ru-RU" sz="1600" b="1" u="sng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Центр </a:t>
            </a:r>
            <a:r>
              <a:rPr lang="ru-RU" sz="1600" b="1" u="sng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воды: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 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Опытно-экспериментальная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деятельность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«Свойства воды».</a:t>
            </a: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66817" y="1341342"/>
            <a:ext cx="1748391" cy="1018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554" y="4781396"/>
            <a:ext cx="2486025" cy="2033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53147"/>
            <a:ext cx="2534285" cy="165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79" y="2016198"/>
            <a:ext cx="2372113" cy="31628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346" y="2042817"/>
            <a:ext cx="2550959" cy="34012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084504"/>
            <a:ext cx="2564898" cy="341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03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59" y="6104695"/>
            <a:ext cx="8018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/>
              <a:t> </a:t>
            </a:r>
            <a:endParaRPr lang="ru-RU" sz="2400" i="1" dirty="0"/>
          </a:p>
        </p:txBody>
      </p:sp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672587"/>
            <a:ext cx="1885950" cy="13258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475656" y="260648"/>
            <a:ext cx="7344816" cy="100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1650" lvl="3" indent="-400050">
              <a:lnSpc>
                <a:spcPct val="150000"/>
              </a:lnSpc>
              <a:buAutoNum type="romanUcPeriod" startAt="3"/>
            </a:pPr>
            <a:r>
              <a:rPr lang="ru-RU" sz="1600" b="1" u="sng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Заключительный </a:t>
            </a:r>
            <a:r>
              <a:rPr lang="ru-RU" sz="1600" b="1" u="sng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этап</a:t>
            </a:r>
            <a:r>
              <a:rPr lang="ru-RU" sz="1600" b="1" u="sng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Выставка рисунков, поделок.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Подведение итогов проектной деятельности.</a:t>
            </a: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8" name="Рисунок 7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013176"/>
            <a:ext cx="2110504" cy="1842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Ð¾ÑÐ¾Ð¶ÐµÐµ Ð¸Ð·Ð¾Ð±ÑÐ°Ð¶ÐµÐ½Ð¸Ð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2384" y="1124744"/>
            <a:ext cx="1850479" cy="1417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460" y="1124744"/>
            <a:ext cx="2019300" cy="1779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8" y="3299378"/>
            <a:ext cx="3744417" cy="28083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47" b="33846"/>
          <a:stretch/>
        </p:blipFill>
        <p:spPr>
          <a:xfrm>
            <a:off x="4788024" y="2692342"/>
            <a:ext cx="3541041" cy="253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1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59" y="6104695"/>
            <a:ext cx="8018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/>
              <a:t> </a:t>
            </a:r>
            <a:endParaRPr lang="ru-RU" sz="2400" i="1" dirty="0"/>
          </a:p>
        </p:txBody>
      </p:sp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672587"/>
            <a:ext cx="1885950" cy="13258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548680"/>
            <a:ext cx="8640960" cy="4173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</a:pP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ВЫВОДЫ</a:t>
            </a:r>
            <a:r>
              <a:rPr lang="ru-RU" sz="16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.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</a:rPr>
              <a:t>Проект дал возможность расширить представления детей о водных обитателях. Воспитанники познакомились с миром рыб, узнали об интересных фактах. Создали импровизированный водоем в группе – аквариум; получили представление о разнообразии аквариумных рыб, водорослей и других обитателей аквариума, а также о способах ухода за ними, научились проявлять заботу об аквариумных рыбках и живой природе в целом.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  <a:tabLst>
                <a:tab pos="782320" algn="l"/>
              </a:tabLs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В результате бесед, познавательных занятий совершенствовались навыки речевого общения. Знания, полученные в ходе проекта, младшие дошкольники применяли во время рисования, лепки, изготовления аппликации. Они могли изобразить внешнее строение рыбы, старались использовать разную цветовую гамму.</a:t>
            </a:r>
            <a:b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</a:b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0" name="Picture 2" descr="ÐÐ°ÑÑÐ¸Ð½ÐºÐ¸ Ð¿Ð¾ Ð·Ð°Ð¿ÑÐ¾ÑÑ ÐºÐ»Ð¸Ð¿Ð°ÑÑ Ð½Ð° Ð¿ÑÐ¾Ð·ÑÐ°ÑÐ½Ð¾Ð¼ ÑÐ¾Ð½Ðµ Ð¼Ð¾ÑÑÐºÐ¸Ðµ Ð¾Ð±Ð¸ÑÐ°ÑÐµÐ»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4216118"/>
            <a:ext cx="2243139" cy="176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ÐÐ¾ÑÐ¾Ð¶ÐµÐµ Ð¸Ð·Ð¾Ð±ÑÐ°Ð¶ÐµÐ½Ð¸Ð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02289" y="4227658"/>
            <a:ext cx="3243218" cy="264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27658"/>
            <a:ext cx="1935642" cy="13938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930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Downloads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671283"/>
            <a:ext cx="7848872" cy="15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4000" b="1" dirty="0" smtClean="0">
              <a:gradFill>
                <a:gsLst>
                  <a:gs pos="0">
                    <a:srgbClr val="A54200"/>
                  </a:gs>
                  <a:gs pos="78000">
                    <a:srgbClr val="FF8C19"/>
                  </a:gs>
                  <a:gs pos="100000">
                    <a:srgbClr val="FFF1E9"/>
                  </a:gs>
                </a:gsLst>
                <a:lin ang="5400000" scaled="0"/>
              </a:gra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Arial Black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 Black"/>
                <a:ea typeface="Calibri"/>
                <a:cs typeface="Times New Roman"/>
              </a:rPr>
              <a:t>СПАСИБО </a:t>
            </a:r>
            <a:r>
              <a:rPr lang="ru-RU" sz="40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 Black"/>
                <a:ea typeface="Calibri"/>
                <a:cs typeface="Times New Roman"/>
              </a:rPr>
              <a:t>ЗА ВНИМАНИЕ!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7471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476672"/>
            <a:ext cx="864096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0215">
              <a:lnSpc>
                <a:spcPct val="115000"/>
              </a:lnSpc>
            </a:pP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Актуальность проекта.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 Очень важно начинать экологическое воспитание детей с самого раннего детства, формируя у них основы экологического сознания, первые представления и ориентиры в мире природы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Дети младшего дошкольного возраста находятся у истоков познания окружающего мира. Именно в эти годы у них формируются первичные представления об окружающем мире, формируется познавательный интерес.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воспитанники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накапливают представления об объектах живой и неживой природы, явлениях природы, о животных и рыбах. Правильное отношение к живым существам появляется в этом возрасте лишь в добровольном и активном участии детей в совместной со взрослыми деятельности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Участники проекта: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•	Педагоги, воспитатели группы;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•	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Дети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младшей группы (возраст детей 3-4 года);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•	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Родители.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•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   </a:t>
            </a: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Срок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реализации </a:t>
            </a: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проекта: 1неделя (с 28.03.2022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г. по </a:t>
            </a: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                                                                       1.04.2022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г.)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 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endParaRPr lang="ru-RU" dirty="0">
              <a:solidFill>
                <a:srgbClr val="FF000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6" name="Рисунок 5" descr="ÐÐ°ÑÑÐ¸Ð½ÐºÐ¸ Ð¿Ð¾ Ð·Ð°Ð¿ÑÐ¾ÑÑ ÐºÐ»Ð¸Ð¿Ð°ÑÑ ÑÑÐ±ÐºÐ¸ Ð½Ð° Ð¿ÑÐ¾Ð·ÑÐ°ÑÐ½Ð¾Ð¼ ÑÐ¾Ð½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229200"/>
            <a:ext cx="1123950" cy="10642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082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908720"/>
            <a:ext cx="8640960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Цель проекта.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Расширить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представления младших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дошкольников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 многообразии подводного мира.</a:t>
            </a:r>
            <a:endParaRPr lang="ru-RU" sz="1600" b="1" dirty="0" smtClean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Задачи </a:t>
            </a: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проекта: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Задачи для детей:</a:t>
            </a:r>
            <a:endParaRPr lang="ru-RU" sz="1600" dirty="0">
              <a:solidFill>
                <a:srgbClr val="0066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Познакомить детей с аквариумными и морскими рыбами, с их средой обитания, внешним видом, способом передвижения.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Познакомить с названиями некоторых аквариумных и морских рыб;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Помочь детям понять и осмыслить, как и чем богата водная стихия.</a:t>
            </a: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4098" name="Picture 2" descr="ÐÐ°ÑÑÐ¸Ð½ÐºÐ¸ Ð¿Ð¾ Ð·Ð°Ð¿ÑÐ¾ÑÑ ÐºÐ»Ð¸Ð¿Ð°ÑÑ Ð½Ð° Ð¿ÑÐ¾Ð·ÑÐ°ÑÐ½Ð¾Ð¼ ÑÐ¾Ð½Ðµ Ð¼Ð¾ÑÑÐºÐ¸Ðµ Ð¾Ð±Ð¸ÑÐ°ÑÐµÐ»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002" y="3079067"/>
            <a:ext cx="1728192" cy="152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362" y="3421494"/>
            <a:ext cx="2790056" cy="226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22" y="2930678"/>
            <a:ext cx="2714625" cy="271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ÐÐ°ÑÑÐ¸Ð½ÐºÐ¸ Ð¿Ð¾ Ð·Ð°Ð¿ÑÐ¾ÑÑ ÐºÐ»Ð¸Ð¿Ð°ÑÑ Ð½Ð° Ð¿ÑÐ¾Ð·ÑÐ°ÑÐ½Ð¾Ð¼ ÑÐ¾Ð½Ðµ Ð¼Ð¾ÑÑÐºÐ¸Ðµ Ð¾Ð±Ð¸ÑÐ°ÑÐµÐ»Ð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201" y="3300086"/>
            <a:ext cx="1080120" cy="95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78149" y="5507699"/>
            <a:ext cx="1944216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918" y="548680"/>
            <a:ext cx="2534285" cy="1651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04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96411" y="620688"/>
            <a:ext cx="871296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>
              <a:lnSpc>
                <a:spcPct val="115000"/>
              </a:lnSpc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Задачи для педагогов: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Формировать познавательный интерес к живой природе;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Развивать мышление, воображение, творческую фантазию по средствам игровой деятельности;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Развивать социально-профессиональную компетентность и личностный потенциал.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Создавать и обогащать развивающую предметно-пространственную среду.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Обеспечить психологический комфорт детей в группе.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 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3">
              <a:lnSpc>
                <a:spcPct val="115000"/>
              </a:lnSpc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Задачи для родителей: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Совместная деятельность родителей и детей в рамках проекта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«Подводный мир»;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Закрепление знаний детей, приобретенных в детском саду.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Обогащение опыта сотрудничества родителей с детьми и педагогами.</a:t>
            </a:r>
          </a:p>
        </p:txBody>
      </p:sp>
      <p:pic>
        <p:nvPicPr>
          <p:cNvPr id="5" name="Рисунок 4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124" y="4987849"/>
            <a:ext cx="1800199" cy="1706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42377" y="5504597"/>
            <a:ext cx="2232248" cy="1325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154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661248"/>
            <a:ext cx="1885950" cy="13258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64096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Ожидаемые результаты.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 процессе взаимодействия </a:t>
            </a:r>
            <a:endParaRPr lang="ru-RU" sz="1600" b="1" i="1" dirty="0" smtClean="0">
              <a:solidFill>
                <a:srgbClr val="0066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 smtClean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педагог </a:t>
            </a:r>
            <a:r>
              <a:rPr lang="ru-RU" sz="1600" b="1" i="1" dirty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– дети – родители в реализации проекта:</a:t>
            </a:r>
            <a:endParaRPr lang="ru-RU" sz="1600" dirty="0">
              <a:solidFill>
                <a:srgbClr val="0066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Дети: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Формирование знаний детей о видах рыб, особенностях внешнего вида, места обитания, образа жизни;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Формирование первоначальных навыков экологической культуры.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Формирование речевых навыков;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Интеллектуальное развитие;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Воспитание доброго, бережного отношения к живой природе, развитие любознательности.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Реализация потребностей в продуктивных видах деятельности.</a:t>
            </a: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813" y="4293096"/>
            <a:ext cx="1924050" cy="1633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3702" y="5570490"/>
            <a:ext cx="2448272" cy="1325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223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661248"/>
            <a:ext cx="1885950" cy="13258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620688"/>
            <a:ext cx="864096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just">
              <a:lnSpc>
                <a:spcPct val="115000"/>
              </a:lnSpc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Родители: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Участие семьи в воспитательном процессе на основе педагогического сотрудничества.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Повышение активность родителей в совместной деятельности с детьми в детском саду.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Обогащение родительского опыта.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2">
              <a:lnSpc>
                <a:spcPct val="115000"/>
              </a:lnSpc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Педагоги: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Обогащение знаниями воспитанников по данной теме.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Вовлечение родителей к участию в проектной деятельности.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Активное сотрудничество с родителями в ходе организации и проведения совместной деятельности с детьми.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Создание условий для исследовательской активности детей.</a:t>
            </a: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11752" y="5369798"/>
            <a:ext cx="2232248" cy="14882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327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661248"/>
            <a:ext cx="1885950" cy="13258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620688"/>
            <a:ext cx="864096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ЭТАПЫ РЕАЛИЗАЦИИ ПРОЕКТА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u="sng" dirty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I.</a:t>
            </a:r>
            <a:r>
              <a:rPr lang="ru-RU" sz="1600" dirty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	</a:t>
            </a:r>
            <a:r>
              <a:rPr lang="ru-RU" sz="1600" b="1" i="1" u="sng" dirty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Подготовительный этап:</a:t>
            </a:r>
            <a:endParaRPr lang="ru-RU" sz="1600" dirty="0">
              <a:solidFill>
                <a:srgbClr val="0066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Определение педагогом темы, целей и задач, содержания проекта.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Прогнозирование результата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.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Определение содержания деятельности всех участников проекта.</a:t>
            </a: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5" name="Рисунок 4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301207"/>
            <a:ext cx="2016224" cy="1368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35688" y="4817117"/>
            <a:ext cx="2808312" cy="2017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2852936"/>
            <a:ext cx="2736304" cy="2141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Ð¾ÑÐ¾Ð¶ÐµÐµ Ð¸Ð·Ð¾Ð±ÑÐ°Ð¶ÐµÐ½Ð¸Ð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7046">
            <a:off x="5291693" y="6324188"/>
            <a:ext cx="864870" cy="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Ð¾ÑÐ¾Ð¶ÐµÐµ Ð¸Ð·Ð¾Ð±ÑÐ°Ð¶ÐµÐ½Ð¸Ðµ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63588">
            <a:off x="1957421" y="6204157"/>
            <a:ext cx="1058338" cy="5414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06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25897" y="332656"/>
            <a:ext cx="8424936" cy="4039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u="sng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II.</a:t>
            </a:r>
            <a:r>
              <a:rPr lang="ru-RU" sz="1600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	</a:t>
            </a:r>
            <a:r>
              <a:rPr lang="ru-RU" sz="1600" b="1" i="1" u="sng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Основной этап реализации проекта: 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 </a:t>
            </a:r>
            <a:endParaRPr lang="ru-RU" sz="1600" dirty="0">
              <a:solidFill>
                <a:srgbClr val="0066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Содержание деятельности педагога:</a:t>
            </a:r>
            <a:endParaRPr lang="ru-RU" sz="1600" dirty="0">
              <a:solidFill>
                <a:srgbClr val="0066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Составление плана работы над проектом.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Подборка и проведение подвижных, дидактических, словесных, сюжетно-ролевых игр с детьми.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Чтение и рассматривание художественной    литературы, энциклопедий.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Пополнение предметно-развивающей среды группы.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Организованная образовательная деятельность.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Проведение консультаций для родителей.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Анализ и обобщение результатов внедрения проекта, закрепление, полученных знаний детей в ходе реализации проекта. Подведение итогов.</a:t>
            </a: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5" name="Рисунок 4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673" y="1988840"/>
            <a:ext cx="1609725" cy="145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986" y="2892629"/>
            <a:ext cx="660847" cy="548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8688">
            <a:off x="6464663" y="5854478"/>
            <a:ext cx="779443" cy="936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Ð¾ÑÐ¾Ð¶ÐµÐµ Ð¸Ð·Ð¾Ð±ÑÐ°Ð¶ÐµÐ½Ð¸Ð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495">
            <a:off x="1466420" y="6179383"/>
            <a:ext cx="940172" cy="501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ÐÐ¾ÑÐ¾Ð¶ÐµÐµ Ð¸Ð·Ð¾Ð±ÑÐ°Ð¶ÐµÐ½Ð¸Ðµ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52" y="4372416"/>
            <a:ext cx="19050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6512" y="4442780"/>
            <a:ext cx="1274474" cy="1113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ÐÐ¾ÑÐ¾Ð¶ÐµÐµ Ð¸Ð·Ð¾Ð±ÑÐ°Ð¶ÐµÐ½Ð¸Ðµ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4742" y="5532120"/>
            <a:ext cx="2088232" cy="1325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430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28905" y="692696"/>
            <a:ext cx="8568952" cy="3473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Содержание деятельности родителей: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Родители готовы и способны активно взаимодействовать с педагогами ДОУ по вопросам экологического воспитания детей;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Принимают активное участие в жизни группы;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Проявляют личную заинтересованность в реализации проектной деятельности, высказывают рекомендации, идеи по обеспечению эффективности экологического воспитания детей;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Проявляют интерес к результатам достижений ребенка в освоении экологических знаний, экологической культуры; 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Осознают особенности организации образовательного процесса и его влияние на развитие компетенций ребёнка, его личностных качеств.</a:t>
            </a: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4" name="Picture 2" descr="ÐÐ°ÑÑÐ¸Ð½ÐºÐ¸ Ð¿Ð¾ Ð·Ð°Ð¿ÑÐ¾ÑÑ ÐºÐ»Ð¸Ð¿Ð°ÑÑ Ð½Ð° Ð¿ÑÐ¾Ð·ÑÐ°ÑÐ½Ð¾Ð¼ ÑÐ¾Ð½Ðµ Ð¼Ð¾ÑÑÐºÐ¸Ðµ Ð¾Ð±Ð¸ÑÐ°ÑÐµÐ»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541553"/>
            <a:ext cx="1878537" cy="179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5622" y="5532120"/>
            <a:ext cx="2051875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85973"/>
            <a:ext cx="1576992" cy="115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49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</TotalTime>
  <Words>621</Words>
  <Application>Microsoft Office PowerPoint</Application>
  <PresentationFormat>Экран (4:3)</PresentationFormat>
  <Paragraphs>114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a_CityNova</vt:lpstr>
      <vt:lpstr>Arial</vt:lpstr>
      <vt:lpstr>Arial Black</vt:lpstr>
      <vt:lpstr>Calibri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Пользователь</cp:lastModifiedBy>
  <cp:revision>131</cp:revision>
  <dcterms:created xsi:type="dcterms:W3CDTF">2017-11-04T17:25:44Z</dcterms:created>
  <dcterms:modified xsi:type="dcterms:W3CDTF">2022-04-15T08:32:42Z</dcterms:modified>
</cp:coreProperties>
</file>